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6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6094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7647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11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08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5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0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4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6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8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9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3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5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F3C10-7EBC-3D4F-9B69-89861810F81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2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476250" y="503238"/>
            <a:ext cx="8128000" cy="5135562"/>
          </a:xfrm>
        </p:spPr>
        <p:txBody>
          <a:bodyPr>
            <a:normAutofit/>
          </a:bodyPr>
          <a:lstStyle/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r>
              <a:rPr lang="ka-GE" sz="2400" dirty="0" smtClean="0"/>
              <a:t>ახალი </a:t>
            </a:r>
            <a:r>
              <a:rPr lang="ka-GE" sz="2400" dirty="0"/>
              <a:t>კორონავირუსით  (</a:t>
            </a:r>
            <a:r>
              <a:rPr lang="en-US" sz="2400" dirty="0"/>
              <a:t>SARS-COV-2) </a:t>
            </a:r>
            <a:r>
              <a:rPr lang="ka-GE" sz="2400" dirty="0"/>
              <a:t>გამოწვეული ინფექციის  (</a:t>
            </a:r>
            <a:r>
              <a:rPr lang="en-US" sz="2400" dirty="0"/>
              <a:t>COVID-19) </a:t>
            </a:r>
            <a:r>
              <a:rPr lang="ka-GE" sz="2400" dirty="0"/>
              <a:t>შედეგად მიყენებული ზიანის შემსუბუქების მიზნობრივი სახელმწიფო პროგრამის </a:t>
            </a:r>
            <a:r>
              <a:rPr lang="ka-GE" sz="2400" dirty="0" smtClean="0"/>
              <a:t>განხორციელება</a:t>
            </a:r>
          </a:p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algn="just"/>
            <a:endParaRPr lang="ka-GE" sz="2400" b="1" dirty="0">
              <a:solidFill>
                <a:schemeClr val="tx1"/>
              </a:solidFill>
              <a:latin typeface="Sylfaen"/>
              <a:cs typeface="Sylfaen"/>
            </a:endParaRPr>
          </a:p>
          <a:p>
            <a:pPr algn="just"/>
            <a:r>
              <a:rPr lang="ka-GE" sz="2400" b="1" dirty="0" smtClean="0">
                <a:solidFill>
                  <a:schemeClr val="tx1"/>
                </a:solidFill>
                <a:latin typeface="Sylfaen"/>
                <a:cs typeface="Sylfaen"/>
              </a:rPr>
              <a:t>ჯანდაცვის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სამინისტრო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, 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სოციალური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მომსახურების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სააგენტო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დასაქმების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ხელშეწყობის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სააგენტო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მზად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არიან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დაუყ</a:t>
            </a:r>
            <a:r>
              <a:rPr lang="ka-GE" sz="2400" b="1" dirty="0" smtClean="0">
                <a:solidFill>
                  <a:schemeClr val="tx1"/>
                </a:solidFill>
                <a:latin typeface="Sylfaen"/>
                <a:cs typeface="Sylfaen"/>
              </a:rPr>
              <a:t>ო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ვნებლივ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დაიწყონ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პროცესი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კერძოდ</a:t>
            </a:r>
            <a:r>
              <a:rPr lang="en-US" sz="2400" b="1" dirty="0" smtClean="0">
                <a:latin typeface="Sylfaen"/>
                <a:cs typeface="Sylfaen"/>
              </a:rPr>
              <a:t>:</a:t>
            </a:r>
          </a:p>
          <a:p>
            <a:pPr algn="just"/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2671456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84996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Sylfaen"/>
                <a:cs typeface="Sylfaen"/>
              </a:rPr>
              <a:t>2020 </a:t>
            </a:r>
            <a:r>
              <a:rPr lang="en-US" sz="3600" dirty="0" err="1" smtClean="0">
                <a:latin typeface="Sylfaen"/>
                <a:cs typeface="Sylfaen"/>
              </a:rPr>
              <a:t>წლის</a:t>
            </a:r>
            <a:r>
              <a:rPr lang="en-US" sz="3600" dirty="0" smtClean="0">
                <a:latin typeface="Sylfaen"/>
                <a:cs typeface="Sylfaen"/>
              </a:rPr>
              <a:t> 11 </a:t>
            </a:r>
            <a:r>
              <a:rPr lang="mr-IN" sz="3600" dirty="0" smtClean="0">
                <a:latin typeface="Sylfaen"/>
                <a:cs typeface="Sylfaen"/>
              </a:rPr>
              <a:t>–</a:t>
            </a:r>
            <a:r>
              <a:rPr lang="en-US" sz="3600" dirty="0" smtClean="0">
                <a:latin typeface="Sylfaen"/>
                <a:cs typeface="Sylfaen"/>
              </a:rPr>
              <a:t> 15 </a:t>
            </a:r>
            <a:r>
              <a:rPr lang="en-US" sz="3600" dirty="0" err="1" smtClean="0">
                <a:latin typeface="Sylfaen"/>
                <a:cs typeface="Sylfaen"/>
              </a:rPr>
              <a:t>მაისი</a:t>
            </a:r>
            <a:endParaRPr lang="en-US" sz="36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28050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ka-GE" sz="2400" dirty="0" smtClean="0">
                <a:latin typeface="Sylfaen"/>
                <a:cs typeface="Sylfaen"/>
              </a:rPr>
              <a:t># 286 დადგენილება ხელმოწერილია;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# 286 დადგენილების აღსრულების დეტალური ინსტრუქცია გაწერილია;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სსიპ - დასაქმების ხელშეწყობის სასაგენტოს და სსიპ - სოციალური მომსახურების სააგენტოს თანამშრომლები გადამაზადებულია.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მიმდინარეობს </a:t>
            </a:r>
            <a:r>
              <a:rPr lang="ka-GE" sz="2400" dirty="0" smtClean="0">
                <a:latin typeface="Sylfaen"/>
                <a:cs typeface="Sylfaen"/>
              </a:rPr>
              <a:t>თვითდასაქმებულთა ონლაინ რეგისტრაციის პორტალის პროგრამის შემუშავება.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11.05-ში </a:t>
            </a:r>
            <a:r>
              <a:rPr lang="en-US" sz="2400" dirty="0" err="1" smtClean="0">
                <a:latin typeface="Sylfaen"/>
                <a:cs typeface="Sylfaen"/>
              </a:rPr>
              <a:t>სოციალური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მომსახურების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სააგენტო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ტექნიკურად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მზად</a:t>
            </a:r>
            <a:r>
              <a:rPr lang="ka-GE" sz="2400" dirty="0" smtClean="0">
                <a:latin typeface="Sylfaen"/>
                <a:cs typeface="Sylfaen"/>
              </a:rPr>
              <a:t> იქნება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დაიწყოს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მიზნობრივი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პაკეტების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გადარიცხვა</a:t>
            </a:r>
            <a:r>
              <a:rPr lang="en-US" sz="2400" dirty="0" smtClean="0">
                <a:latin typeface="Sylfaen"/>
                <a:cs typeface="Sylfaen"/>
              </a:rPr>
              <a:t>-  </a:t>
            </a:r>
            <a:r>
              <a:rPr lang="en-US" sz="2400" dirty="0" err="1" smtClean="0">
                <a:latin typeface="Sylfaen"/>
                <a:cs typeface="Sylfaen"/>
              </a:rPr>
              <a:t>შშმ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პირები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შშმ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ბავშვები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  <a:endParaRPr lang="ka-GE" sz="2400" dirty="0" smtClean="0">
              <a:latin typeface="Sylfaen"/>
              <a:cs typeface="Sylfaen"/>
            </a:endParaRP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11.05-ში </a:t>
            </a:r>
            <a:r>
              <a:rPr lang="en-US" sz="2400" dirty="0" err="1" smtClean="0">
                <a:latin typeface="Sylfaen"/>
                <a:cs typeface="Sylfaen"/>
              </a:rPr>
              <a:t>ჯანდაცვის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სამინისტროს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შემოსავლების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სამსახურის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მიერ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დაიგეგმება</a:t>
            </a:r>
            <a:r>
              <a:rPr lang="en-US" sz="2400" dirty="0" smtClean="0">
                <a:latin typeface="Sylfaen"/>
                <a:cs typeface="Sylfaen"/>
              </a:rPr>
              <a:t>/</a:t>
            </a:r>
            <a:r>
              <a:rPr lang="en-US" sz="2400" dirty="0" err="1" smtClean="0">
                <a:latin typeface="Sylfaen"/>
                <a:cs typeface="Sylfaen"/>
              </a:rPr>
              <a:t>შემუშავდება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ka-GE" sz="2400" dirty="0" smtClean="0">
                <a:latin typeface="Sylfaen"/>
                <a:cs typeface="Sylfaen"/>
              </a:rPr>
              <a:t>თვითდასაქმებულთა განცხადებების განხილვის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ჯგუფისა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კომისიის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საქმიანობის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დეტალური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ინსტრუქცია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11.05 – 13.05 </a:t>
            </a:r>
            <a:r>
              <a:rPr lang="en-US" sz="2400" dirty="0" err="1" smtClean="0">
                <a:latin typeface="Sylfaen"/>
                <a:cs typeface="Sylfaen"/>
              </a:rPr>
              <a:t>შეიქმენება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smtClean="0">
                <a:latin typeface="Sylfaen"/>
                <a:cs typeface="Sylfaen"/>
              </a:rPr>
              <a:t>10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რომელსაც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კოორდინაციას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გაუწევენ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სამინისტროსა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დასაქმების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სააგენტოს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წარმომადგენლები</a:t>
            </a:r>
            <a:r>
              <a:rPr lang="en-US" sz="2400" dirty="0" smtClean="0">
                <a:latin typeface="Sylfaen"/>
                <a:cs typeface="Sylfaen"/>
              </a:rPr>
              <a:t>;</a:t>
            </a:r>
            <a:endParaRPr lang="ka-GE" sz="2400" dirty="0" smtClean="0">
              <a:latin typeface="Sylfaen"/>
              <a:cs typeface="Sylfaen"/>
            </a:endParaRPr>
          </a:p>
          <a:p>
            <a:pPr algn="just"/>
            <a:r>
              <a:rPr lang="ka-GE" sz="2400" dirty="0">
                <a:latin typeface="Sylfaen"/>
                <a:cs typeface="Sylfaen"/>
              </a:rPr>
              <a:t>15.05-ში ამოქმედდება თვითდასაქმებულთა რეგისტრაცია (</a:t>
            </a:r>
            <a:r>
              <a:rPr lang="ka-GE" sz="2400" dirty="0" smtClean="0">
                <a:latin typeface="Sylfaen"/>
                <a:cs typeface="Sylfaen"/>
              </a:rPr>
              <a:t>ონლაინ პორტალზე, ასევე დასაქმების </a:t>
            </a:r>
            <a:r>
              <a:rPr lang="ka-GE" sz="2400" dirty="0">
                <a:latin typeface="Sylfaen"/>
                <a:cs typeface="Sylfaen"/>
              </a:rPr>
              <a:t>სააგენტოს და სოციალური მომსახურების სააგენტოს ტერიტორიაულ ერთეულებში</a:t>
            </a:r>
            <a:r>
              <a:rPr lang="ka-GE" sz="2400" dirty="0" smtClean="0">
                <a:latin typeface="Sylfaen"/>
                <a:cs typeface="Sylfaen"/>
              </a:rPr>
              <a:t>).</a:t>
            </a:r>
            <a:endParaRPr lang="ka-GE" sz="2400" dirty="0">
              <a:latin typeface="Sylfaen"/>
              <a:cs typeface="Sylfaen"/>
            </a:endParaRPr>
          </a:p>
          <a:p>
            <a:pPr algn="just"/>
            <a:endParaRPr lang="en-US" sz="2400" dirty="0" smtClean="0">
              <a:latin typeface="Sylfaen"/>
              <a:cs typeface="Sylfaen"/>
            </a:endParaRPr>
          </a:p>
          <a:p>
            <a:pPr algn="just"/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326894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ylfaen"/>
                <a:cs typeface="Sylfaen"/>
              </a:rPr>
              <a:t>2020 </a:t>
            </a:r>
            <a:r>
              <a:rPr lang="en-US" sz="3600" dirty="0" err="1" smtClean="0">
                <a:latin typeface="Sylfaen"/>
                <a:cs typeface="Sylfaen"/>
              </a:rPr>
              <a:t>წლის</a:t>
            </a:r>
            <a:r>
              <a:rPr lang="en-US" sz="3600" dirty="0" smtClean="0">
                <a:latin typeface="Sylfaen"/>
                <a:cs typeface="Sylfaen"/>
              </a:rPr>
              <a:t> 15-30 </a:t>
            </a:r>
            <a:r>
              <a:rPr lang="en-US" sz="3600" dirty="0" err="1" smtClean="0">
                <a:latin typeface="Sylfaen"/>
                <a:cs typeface="Sylfaen"/>
              </a:rPr>
              <a:t>მაისი</a:t>
            </a:r>
            <a:endParaRPr lang="en-US" sz="36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12717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400" dirty="0" smtClean="0">
                <a:latin typeface="Sylfaen"/>
                <a:cs typeface="Sylfaen"/>
              </a:rPr>
              <a:t>16 </a:t>
            </a:r>
            <a:r>
              <a:rPr lang="en-US" sz="2400" dirty="0" err="1" smtClean="0">
                <a:latin typeface="Sylfaen"/>
                <a:cs typeface="Sylfaen"/>
              </a:rPr>
              <a:t>მაისიდან</a:t>
            </a:r>
            <a:r>
              <a:rPr lang="en-US" sz="2400" dirty="0" smtClean="0">
                <a:latin typeface="Sylfaen"/>
                <a:cs typeface="Sylfaen"/>
              </a:rPr>
              <a:t>  </a:t>
            </a:r>
            <a:r>
              <a:rPr lang="en-US" sz="2400" dirty="0" err="1" smtClean="0">
                <a:latin typeface="Sylfaen"/>
                <a:cs typeface="Sylfaen"/>
              </a:rPr>
              <a:t>საქმიანობას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დაიწყებს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</a:t>
            </a:r>
            <a:r>
              <a:rPr lang="en-US" sz="2400" dirty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შესაბამისად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კომისია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err="1" smtClean="0">
                <a:latin typeface="Sylfaen"/>
                <a:cs typeface="Sylfaen"/>
              </a:rPr>
              <a:t>კომისიის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გადაწყვეტილებების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შესაბამისად</a:t>
            </a:r>
            <a:r>
              <a:rPr lang="en-US" sz="2400" dirty="0" smtClean="0">
                <a:latin typeface="Sylfaen"/>
                <a:cs typeface="Sylfaen"/>
              </a:rPr>
              <a:t> (10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დღის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ვადაში</a:t>
            </a:r>
            <a:r>
              <a:rPr lang="en-US" sz="2400" dirty="0" smtClean="0">
                <a:latin typeface="Sylfaen"/>
                <a:cs typeface="Sylfaen"/>
              </a:rPr>
              <a:t>) </a:t>
            </a:r>
            <a:r>
              <a:rPr lang="en-US" sz="2400" dirty="0" err="1" smtClean="0">
                <a:latin typeface="Sylfaen"/>
                <a:cs typeface="Sylfaen"/>
              </a:rPr>
              <a:t>დაიწყება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ჩარიცხვები</a:t>
            </a:r>
            <a:r>
              <a:rPr lang="en-US" sz="2400" dirty="0" smtClean="0">
                <a:latin typeface="Sylfaen"/>
                <a:cs typeface="Sylfaen"/>
              </a:rPr>
              <a:t> (</a:t>
            </a:r>
            <a:r>
              <a:rPr lang="en-US" sz="2400" dirty="0" err="1" smtClean="0">
                <a:latin typeface="Sylfaen"/>
                <a:cs typeface="Sylfaen"/>
              </a:rPr>
              <a:t>თვითდასაქმებულები</a:t>
            </a:r>
            <a:r>
              <a:rPr lang="en-US" sz="2400" dirty="0" smtClean="0">
                <a:latin typeface="Sylfaen"/>
                <a:cs typeface="Sylfaen"/>
              </a:rPr>
              <a:t>);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smtClean="0">
                <a:latin typeface="Sylfaen"/>
                <a:cs typeface="Sylfaen"/>
              </a:rPr>
              <a:t>20-22 </a:t>
            </a:r>
            <a:r>
              <a:rPr lang="en-US" sz="2400" dirty="0" err="1" smtClean="0">
                <a:latin typeface="Sylfaen"/>
                <a:cs typeface="Sylfaen"/>
              </a:rPr>
              <a:t>მაის</a:t>
            </a:r>
            <a:r>
              <a:rPr lang="ka-GE" sz="2400" dirty="0" smtClean="0">
                <a:latin typeface="Sylfaen"/>
                <a:cs typeface="Sylfaen"/>
              </a:rPr>
              <a:t>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ka-GE" sz="2400" dirty="0" smtClean="0">
                <a:latin typeface="Sylfaen"/>
                <a:cs typeface="Sylfaen"/>
              </a:rPr>
              <a:t>განხორციელდება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ჩარიცხვები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დაქირავებით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დასაქმებულთათვის</a:t>
            </a:r>
            <a:r>
              <a:rPr lang="ka-GE" sz="2400" dirty="0" smtClean="0">
                <a:latin typeface="Sylfaen"/>
                <a:cs typeface="Sylfaen"/>
              </a:rPr>
              <a:t> (შემოსავლების სამსახურიდან მიღებული ნუსხის შესაბამისად)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  <a:endParaRPr lang="en-US" sz="24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smtClean="0">
                <a:latin typeface="Sylfaen"/>
                <a:cs typeface="Sylfaen"/>
              </a:rPr>
              <a:t>20</a:t>
            </a:r>
            <a:r>
              <a:rPr lang="ka-GE" sz="2400" dirty="0" smtClean="0">
                <a:latin typeface="Sylfaen"/>
                <a:cs typeface="Sylfaen"/>
              </a:rPr>
              <a:t>-22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მაის</a:t>
            </a:r>
            <a:r>
              <a:rPr lang="ka-GE" sz="2400" dirty="0" smtClean="0">
                <a:latin typeface="Sylfaen"/>
                <a:cs typeface="Sylfaen"/>
              </a:rPr>
              <a:t>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საარსებო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შემწეობებთან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ერთად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ჩაირიცხება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მიზნობრივი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პაკეტები</a:t>
            </a:r>
            <a:r>
              <a:rPr lang="en-US" sz="2400" dirty="0" smtClean="0">
                <a:latin typeface="Sylfaen"/>
                <a:cs typeface="Sylfaen"/>
              </a:rPr>
              <a:t>- </a:t>
            </a:r>
            <a:r>
              <a:rPr lang="en-US" sz="2400" dirty="0" err="1" smtClean="0">
                <a:latin typeface="Sylfaen"/>
                <a:cs typeface="Sylfaen"/>
              </a:rPr>
              <a:t>სოც</a:t>
            </a:r>
            <a:r>
              <a:rPr lang="en-US" sz="2400" dirty="0" smtClean="0">
                <a:latin typeface="Sylfaen"/>
                <a:cs typeface="Sylfaen"/>
              </a:rPr>
              <a:t>. </a:t>
            </a:r>
            <a:r>
              <a:rPr lang="en-US" sz="2400" dirty="0" err="1" smtClean="0">
                <a:latin typeface="Sylfaen"/>
                <a:cs typeface="Sylfaen"/>
              </a:rPr>
              <a:t>დაუცველები</a:t>
            </a:r>
            <a:r>
              <a:rPr lang="en-US" sz="2400" dirty="0" smtClean="0">
                <a:latin typeface="Sylfaen"/>
                <a:cs typeface="Sylfaen"/>
              </a:rPr>
              <a:t> (65000-100000), </a:t>
            </a:r>
            <a:r>
              <a:rPr lang="en-US" sz="2400" dirty="0" err="1" smtClean="0">
                <a:latin typeface="Sylfaen"/>
                <a:cs typeface="Sylfaen"/>
              </a:rPr>
              <a:t>სოც</a:t>
            </a:r>
            <a:r>
              <a:rPr lang="en-US" sz="2400" dirty="0" smtClean="0">
                <a:latin typeface="Sylfaen"/>
                <a:cs typeface="Sylfaen"/>
              </a:rPr>
              <a:t>. </a:t>
            </a:r>
            <a:r>
              <a:rPr lang="en-US" sz="2400" dirty="0" err="1" smtClean="0">
                <a:latin typeface="Sylfaen"/>
                <a:cs typeface="Sylfaen"/>
              </a:rPr>
              <a:t>დაუცველი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ოჯახები</a:t>
            </a:r>
            <a:r>
              <a:rPr lang="en-US" sz="2400" dirty="0" smtClean="0">
                <a:latin typeface="Sylfaen"/>
                <a:cs typeface="Sylfaen"/>
              </a:rPr>
              <a:t> 3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მეტი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ბავშვით</a:t>
            </a:r>
            <a:r>
              <a:rPr lang="en-US" sz="2400" dirty="0" smtClean="0">
                <a:latin typeface="Sylfaen"/>
                <a:cs typeface="Sylfaen"/>
              </a:rPr>
              <a:t>.</a:t>
            </a:r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687967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ბიუჯეტი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/>
              <a:t>,,საქართველოს 2020 წლის სახელმწიფო ბიუჯეტის შესახებ’ სახელმწიფო კანონით საპენსიო უზრუნველყოფის პროგრამის (27 02 01) ასიგნებები განისაზღვრა </a:t>
            </a:r>
            <a:r>
              <a:rPr lang="ka-GE" b="1" dirty="0"/>
              <a:t> 2,230,000,000 </a:t>
            </a:r>
            <a:r>
              <a:rPr lang="ka-GE" dirty="0"/>
              <a:t>ლარით</a:t>
            </a:r>
            <a:r>
              <a:rPr lang="ka-GE" dirty="0" smtClean="0"/>
              <a:t>.</a:t>
            </a:r>
          </a:p>
          <a:p>
            <a:r>
              <a:rPr lang="ka-GE" dirty="0" smtClean="0"/>
              <a:t> </a:t>
            </a:r>
            <a:r>
              <a:rPr lang="ka-GE" dirty="0"/>
              <a:t>პროგრამის ფარგლებში  დაანონსებული პროექტის გათვალისწინებით, რომლის მიხედვით  1 ივლისიდან 70 წელს გადაცილებული პენსიონერებისათვის გათვალისწინებულია პენსიის 30 ლარით გაზრდა, წლის ბოლოსთვის  მოსალოდნელი იყო  </a:t>
            </a:r>
            <a:r>
              <a:rPr lang="ka-GE" b="1" dirty="0">
                <a:solidFill>
                  <a:srgbClr val="FF0000"/>
                </a:solidFill>
              </a:rPr>
              <a:t>დეფიციტი 37,740,000,000 </a:t>
            </a:r>
            <a:r>
              <a:rPr lang="ka-GE" dirty="0"/>
              <a:t>ლარი. </a:t>
            </a:r>
            <a:endParaRPr lang="ka-GE" dirty="0" smtClean="0"/>
          </a:p>
          <a:p>
            <a:r>
              <a:rPr lang="ka-GE" dirty="0" smtClean="0"/>
              <a:t>ამასთან</a:t>
            </a:r>
            <a:r>
              <a:rPr lang="ka-GE" dirty="0"/>
              <a:t>, ქვეყანაში შექმნილი გადაუდებელი აუცილებლობიდან გამომდინარე, საჭირო გახდა აღნიშნული პროგრამიდან თანხების მობილიზება ახალი კორონავირუსით  (</a:t>
            </a:r>
            <a:r>
              <a:rPr lang="en-US" dirty="0"/>
              <a:t>SARS-COV-2) </a:t>
            </a:r>
            <a:r>
              <a:rPr lang="ka-GE" dirty="0"/>
              <a:t>გამოწვეული ინფექციის  (</a:t>
            </a:r>
            <a:r>
              <a:rPr lang="en-US" dirty="0"/>
              <a:t>COVID-19) </a:t>
            </a:r>
            <a:r>
              <a:rPr lang="ka-GE" dirty="0"/>
              <a:t>შედეგად მიყენებული ზიანის შემსუბუქების მიზნობრივი სახელმწიფო პროგრამის ფარგლებში წარმოქმნილი  ვალდებულებების  დასაფინანსებლად. აღნიშნულმა თანხამ შეადგინა   </a:t>
            </a:r>
            <a:r>
              <a:rPr lang="ka-GE" b="1" dirty="0"/>
              <a:t>96,282,700 </a:t>
            </a:r>
            <a:r>
              <a:rPr lang="ka-GE" dirty="0"/>
              <a:t>ლარი.</a:t>
            </a:r>
          </a:p>
          <a:p>
            <a:r>
              <a:rPr lang="ka-GE" dirty="0" smtClean="0"/>
              <a:t>ზემოაღნიშნულის </a:t>
            </a:r>
            <a:r>
              <a:rPr lang="ka-GE" dirty="0"/>
              <a:t>გათვალისწინებით, დღეის მდგომარეობით საპენსიო უზრუნველყოფის პროგრამის (27 02 01)წლის ბოლოსთვის მოსალოდნელი ხარჯის დასაფინანსებლად საჭიროა დაზუსტებული გეგმა (2,133,717,300 ლარი) გაიზარდოს  </a:t>
            </a:r>
            <a:r>
              <a:rPr lang="ka-GE" b="1" dirty="0">
                <a:solidFill>
                  <a:srgbClr val="FF0000"/>
                </a:solidFill>
              </a:rPr>
              <a:t>134,022,700</a:t>
            </a:r>
            <a:r>
              <a:rPr lang="ka-GE" dirty="0"/>
              <a:t> ლარით</a:t>
            </a:r>
            <a:r>
              <a:rPr lang="ka-GE" dirty="0" smtClean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14462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ბიუჯეტი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a-GE" dirty="0">
                <a:cs typeface="Times New Roman" panose="02020603050405020304" pitchFamily="18" charset="0"/>
              </a:rPr>
              <a:t>ანტი-კრიზისული გეგმით გათვალისწინებული სოციალური და უმუშევრობის გასაცემლების დაფინანსება გათვალისწინებულია მსოფლიო </a:t>
            </a:r>
            <a:r>
              <a:rPr lang="ka-GE" dirty="0" smtClean="0">
                <a:cs typeface="Times New Roman" panose="02020603050405020304" pitchFamily="18" charset="0"/>
              </a:rPr>
              <a:t>ბანკის</a:t>
            </a:r>
            <a:r>
              <a:rPr lang="en-US" dirty="0" smtClean="0">
                <a:cs typeface="Times New Roman" panose="02020603050405020304" pitchFamily="18" charset="0"/>
              </a:rPr>
              <a:t> (WB)</a:t>
            </a:r>
            <a:r>
              <a:rPr lang="ka-GE" dirty="0" smtClean="0">
                <a:cs typeface="Times New Roman" panose="02020603050405020304" pitchFamily="18" charset="0"/>
              </a:rPr>
              <a:t> </a:t>
            </a:r>
            <a:r>
              <a:rPr lang="ka-GE" dirty="0">
                <a:cs typeface="Times New Roman" panose="02020603050405020304" pitchFamily="18" charset="0"/>
              </a:rPr>
              <a:t>და აზიის </a:t>
            </a:r>
            <a:r>
              <a:rPr lang="ka-GE" dirty="0" smtClean="0">
                <a:cs typeface="Times New Roman" panose="02020603050405020304" pitchFamily="18" charset="0"/>
              </a:rPr>
              <a:t>ინფრასტრუქტურის </a:t>
            </a:r>
            <a:r>
              <a:rPr lang="ka-GE" dirty="0">
                <a:cs typeface="Times New Roman" panose="02020603050405020304" pitchFamily="18" charset="0"/>
              </a:rPr>
              <a:t>საინვესტიციო </a:t>
            </a:r>
            <a:r>
              <a:rPr lang="ka-GE" dirty="0" smtClean="0">
                <a:cs typeface="Times New Roman" panose="02020603050405020304" pitchFamily="18" charset="0"/>
              </a:rPr>
              <a:t>ბანკის</a:t>
            </a:r>
            <a:r>
              <a:rPr lang="en-US" dirty="0" smtClean="0">
                <a:cs typeface="Times New Roman" panose="02020603050405020304" pitchFamily="18" charset="0"/>
              </a:rPr>
              <a:t> (AIIB)</a:t>
            </a:r>
            <a:r>
              <a:rPr lang="ka-GE" dirty="0" smtClean="0">
                <a:cs typeface="Times New Roman" panose="02020603050405020304" pitchFamily="18" charset="0"/>
              </a:rPr>
              <a:t> </a:t>
            </a:r>
            <a:r>
              <a:rPr lang="ka-GE" dirty="0">
                <a:cs typeface="Times New Roman" panose="02020603050405020304" pitchFamily="18" charset="0"/>
              </a:rPr>
              <a:t>პროექტში.  მსოფლი ბანკთან ხელშეკრულებას ხელი მოეწერა 30.04.2020-ში.  შესაბამისად </a:t>
            </a:r>
            <a:r>
              <a:rPr lang="ka-GE" b="1" dirty="0">
                <a:solidFill>
                  <a:srgbClr val="FF0000"/>
                </a:solidFill>
                <a:cs typeface="Times New Roman" panose="02020603050405020304" pitchFamily="18" charset="0"/>
              </a:rPr>
              <a:t>30.04.2020-დან პროექტის რატიფიცირებამდე გაწეული ხარჯები, მსოფლიო ბანკის მიერ ვერ ანაზღაურდება</a:t>
            </a:r>
            <a:r>
              <a:rPr lang="ka-GE" dirty="0" smtClean="0"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cs typeface="Times New Roman" panose="02020603050405020304" pitchFamily="18" charset="0"/>
              </a:rPr>
              <a:t>AIIB</a:t>
            </a:r>
            <a:r>
              <a:rPr lang="ka-GE" dirty="0" smtClean="0">
                <a:cs typeface="Times New Roman" panose="02020603050405020304" pitchFamily="18" charset="0"/>
              </a:rPr>
              <a:t>-სთან მიმდინარეობს ხელშეკრულების ხელმოწერის პროცესი.</a:t>
            </a:r>
            <a:endParaRPr lang="ka-GE" dirty="0">
              <a:cs typeface="Times New Roman" panose="02020603050405020304" pitchFamily="18" charset="0"/>
            </a:endParaRPr>
          </a:p>
          <a:p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ზემოაღნიშნულის გათვალისწინებით, ანტი-კრიზისული </a:t>
            </a:r>
            <a:r>
              <a:rPr lang="ka-GE" dirty="0">
                <a:solidFill>
                  <a:srgbClr val="FF0000"/>
                </a:solidFill>
                <a:cs typeface="Times New Roman" panose="02020603050405020304" pitchFamily="18" charset="0"/>
              </a:rPr>
              <a:t>გეგმით გათვალისწინებული სოციალური და უმუშევრობის გასაცემლების </a:t>
            </a:r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უზრუნველყოფა </a:t>
            </a:r>
            <a:r>
              <a:rPr lang="ka-GE" dirty="0">
                <a:solidFill>
                  <a:srgbClr val="FF0000"/>
                </a:solidFill>
                <a:cs typeface="Times New Roman" panose="02020603050405020304" pitchFamily="18" charset="0"/>
              </a:rPr>
              <a:t>საპენსიო </a:t>
            </a:r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პროგრამის </a:t>
            </a:r>
            <a:r>
              <a:rPr lang="ka-GE" dirty="0">
                <a:solidFill>
                  <a:srgbClr val="FF0000"/>
                </a:solidFill>
                <a:cs typeface="Times New Roman" panose="02020603050405020304" pitchFamily="18" charset="0"/>
              </a:rPr>
              <a:t>(27 02 01) ასიგნებებიდან ვერ </a:t>
            </a:r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განხორციელება, ვინაიდან აღნიშნული ხარჯი შესაძლებელია არ ანაზღაურდეს მსოფლიო ბანკის/აზიის ინფრასტრუქტურის საინვესტიციო ბანკის მიერ.</a:t>
            </a:r>
          </a:p>
          <a:p>
            <a:r>
              <a:rPr lang="ka-GE" dirty="0">
                <a:latin typeface="Sylfaen"/>
                <a:cs typeface="Times New Roman" panose="02020603050405020304" pitchFamily="18" charset="0"/>
              </a:rPr>
              <a:t>დაანონსებული ანტი კრიზისული პროგრამის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განხორციელების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დროულად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დასაწყებად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კრიტიკულად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მნიშვნელოვანია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a-GE" dirty="0">
                <a:latin typeface="Sylfaen"/>
                <a:cs typeface="Times New Roman" panose="02020603050405020304" pitchFamily="18" charset="0"/>
              </a:rPr>
              <a:t>მსოფლიო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ბანკთან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a-GE" dirty="0" smtClean="0">
                <a:latin typeface="Sylfaen"/>
                <a:cs typeface="Times New Roman" panose="02020603050405020304" pitchFamily="18" charset="0"/>
              </a:rPr>
              <a:t>გაფორმებული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ხელშეკრულების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პროექტის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რატიფიცირება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ka-G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ka-GE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7312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446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Sylfaen</vt:lpstr>
      <vt:lpstr>Times New Roman</vt:lpstr>
      <vt:lpstr>Trebuchet MS</vt:lpstr>
      <vt:lpstr>Wingdings 3</vt:lpstr>
      <vt:lpstr>Facet</vt:lpstr>
      <vt:lpstr>PowerPoint Presentation</vt:lpstr>
      <vt:lpstr>2020 წლის 11 – 15 მაისი</vt:lpstr>
      <vt:lpstr>2020 წლის 15-30 მაისი</vt:lpstr>
      <vt:lpstr>ბიუჯეტი</vt:lpstr>
      <vt:lpstr>ბიუჯეტი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Tamar Barkalaia</cp:lastModifiedBy>
  <cp:revision>10</cp:revision>
  <dcterms:created xsi:type="dcterms:W3CDTF">2020-05-08T15:25:48Z</dcterms:created>
  <dcterms:modified xsi:type="dcterms:W3CDTF">2020-05-08T18:24:32Z</dcterms:modified>
</cp:coreProperties>
</file>